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26"/>
  </p:handoutMasterIdLst>
  <p:sldIdLst>
    <p:sldId id="300" r:id="rId3"/>
    <p:sldId id="313" r:id="rId4"/>
    <p:sldId id="692" r:id="rId6"/>
    <p:sldId id="533" r:id="rId7"/>
    <p:sldId id="694" r:id="rId8"/>
    <p:sldId id="340" r:id="rId9"/>
    <p:sldId id="385" r:id="rId10"/>
    <p:sldId id="386" r:id="rId11"/>
    <p:sldId id="387" r:id="rId12"/>
    <p:sldId id="388" r:id="rId13"/>
    <p:sldId id="693" r:id="rId14"/>
    <p:sldId id="577" r:id="rId15"/>
    <p:sldId id="695" r:id="rId16"/>
    <p:sldId id="317" r:id="rId17"/>
    <p:sldId id="615" r:id="rId18"/>
    <p:sldId id="618" r:id="rId19"/>
    <p:sldId id="616" r:id="rId20"/>
    <p:sldId id="617" r:id="rId21"/>
    <p:sldId id="656" r:id="rId22"/>
    <p:sldId id="691" r:id="rId23"/>
    <p:sldId id="711" r:id="rId24"/>
    <p:sldId id="277" r:id="rId25"/>
  </p:sldIdLst>
  <p:sldSz cx="12188825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2231A"/>
    <a:srgbClr val="6F7170"/>
    <a:srgbClr val="BF0000"/>
    <a:srgbClr val="FFFFFF"/>
    <a:srgbClr val="5F5F5F"/>
    <a:srgbClr val="414042"/>
    <a:srgbClr val="00B4E5"/>
    <a:srgbClr val="0094BC"/>
    <a:srgbClr val="001D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290" autoAdjust="0"/>
    <p:restoredTop sz="89636" autoAdjust="0"/>
  </p:normalViewPr>
  <p:slideViewPr>
    <p:cSldViewPr snapToGrid="0" snapToObjects="1">
      <p:cViewPr varScale="1">
        <p:scale>
          <a:sx n="64" d="100"/>
          <a:sy n="64" d="100"/>
        </p:scale>
        <p:origin x="276" y="72"/>
      </p:cViewPr>
      <p:guideLst>
        <p:guide orient="horz" pos="501"/>
        <p:guide orient="horz" pos="4164"/>
        <p:guide orient="horz" pos="3851"/>
        <p:guide pos="4013"/>
        <p:guide pos="2257"/>
        <p:guide pos="54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34" d="100"/>
          <a:sy n="34" d="100"/>
        </p:scale>
        <p:origin x="2298" y="60"/>
      </p:cViewPr>
      <p:guideLst>
        <p:guide orient="horz" pos="2912"/>
        <p:guide pos="218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可以拓展出“元数据”的概念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在图片所在的路径下，使用“hexdump 王者荣耀</a:t>
            </a:r>
            <a:r>
              <a:rPr lang="en-US" altLang="zh-CN"/>
              <a:t>-</a:t>
            </a:r>
            <a:r>
              <a:rPr lang="zh-CN" altLang="en-US"/>
              <a:t>李白</a:t>
            </a:r>
            <a:r>
              <a:rPr lang="en-US" altLang="zh-CN"/>
              <a:t>.jpg</a:t>
            </a:r>
            <a:r>
              <a:rPr lang="zh-CN" altLang="en-US"/>
              <a:t>”命令，输出图片的原始数据，直观的</a:t>
            </a:r>
            <a:r>
              <a:rPr lang="zh-CN" altLang="en-US">
                <a:sym typeface="+mn-ea"/>
              </a:rPr>
              <a:t>给他们</a:t>
            </a:r>
            <a:r>
              <a:rPr lang="zh-CN" altLang="en-US"/>
              <a:t>展示。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400"/>
              <a:t>实际操作，使用“读取视频的二进制数据</a:t>
            </a:r>
            <a:r>
              <a:rPr lang="en-US" altLang="zh-CN" sz="2400"/>
              <a:t>.py</a:t>
            </a:r>
            <a:r>
              <a:rPr lang="zh-CN" altLang="en-US" sz="2400"/>
              <a:t>”程序读取“王者荣耀创世CG.mp4”的二进制原数据，直观的</a:t>
            </a:r>
            <a:r>
              <a:rPr lang="zh-CN" altLang="en-US" sz="2400">
                <a:sym typeface="+mn-ea"/>
              </a:rPr>
              <a:t>给他们</a:t>
            </a:r>
            <a:r>
              <a:rPr lang="zh-CN" altLang="en-US" sz="2400"/>
              <a:t>展示。</a:t>
            </a:r>
            <a:endParaRPr lang="zh-CN" altLang="en-US" sz="2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sz="2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sz="2400"/>
              <a:t>简单的解释“什么是数据库”</a:t>
            </a:r>
            <a:endParaRPr lang="zh-CN" sz="2400"/>
          </a:p>
          <a:p>
            <a:endParaRPr lang="zh-CN" sz="2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sz="2400"/>
              <a:t>简单的解释“什么是数据库”</a:t>
            </a:r>
            <a:endParaRPr lang="zh-CN" sz="2400"/>
          </a:p>
          <a:p>
            <a:endParaRPr lang="zh-CN" sz="2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sz="2400"/>
              <a:t>简单的解释“什么是数据库”</a:t>
            </a:r>
            <a:endParaRPr lang="zh-CN" sz="2400"/>
          </a:p>
          <a:p>
            <a:endParaRPr lang="zh-CN" sz="2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3066" y="1188761"/>
            <a:ext cx="537895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603671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603671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5285" y="0"/>
            <a:ext cx="535353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5955" y="6330311"/>
            <a:ext cx="4422614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8882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8982" y="151551"/>
            <a:ext cx="4422614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4"/>
            <a:ext cx="7884015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9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170" y="993484"/>
            <a:ext cx="8535661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2663" y="1276349"/>
            <a:ext cx="8106674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6013481"/>
            <a:ext cx="1005840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2663" y="5555972"/>
            <a:ext cx="8106674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0725" y="4633135"/>
            <a:ext cx="590550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3433" y="734066"/>
            <a:ext cx="485134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 userDrawn="1"/>
        </p:nvSpPr>
        <p:spPr>
          <a:xfrm>
            <a:off x="5931017" y="0"/>
            <a:ext cx="6260983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640" y="6473952"/>
            <a:ext cx="2413343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0850" y="840981"/>
            <a:ext cx="4815286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88336" y="6341251"/>
            <a:ext cx="441655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1407" y="961121"/>
            <a:ext cx="4556458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2008" y="1908190"/>
            <a:ext cx="455371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640" y="556260"/>
            <a:ext cx="6048375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2008" y="2020824"/>
            <a:ext cx="4553712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5"/>
            <a:ext cx="11073385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048256"/>
            <a:ext cx="8723376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640" y="4059936"/>
            <a:ext cx="871423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640" y="4800600"/>
            <a:ext cx="640994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4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824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11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39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76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63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50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528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12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707" y="5468108"/>
            <a:ext cx="311886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4598" y="5468108"/>
            <a:ext cx="310896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4779" y="5468108"/>
            <a:ext cx="310896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427" y="5468108"/>
            <a:ext cx="310896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5828" y="5442941"/>
            <a:ext cx="365760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6131" y="5468108"/>
            <a:ext cx="310896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3337" y="5468108"/>
            <a:ext cx="310896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79734" y="5468108"/>
            <a:ext cx="310896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49915" y="5468108"/>
            <a:ext cx="310896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5120" y="3464892"/>
            <a:ext cx="1200544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58288" y="4770438"/>
            <a:ext cx="168910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5120" y="4664439"/>
            <a:ext cx="1200544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640" y="4557713"/>
            <a:ext cx="1097683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640" y="4664439"/>
            <a:ext cx="1041909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4639112"/>
            <a:ext cx="12188825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639" y="1179576"/>
            <a:ext cx="11073385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170" y="1519963"/>
            <a:ext cx="8535661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893"/>
            <a:ext cx="12188825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3433" y="1260545"/>
            <a:ext cx="485134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5848" y="4437853"/>
            <a:ext cx="660030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19912" y="4738254"/>
            <a:ext cx="495217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187" y="2009776"/>
            <a:ext cx="6971627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3673" y="3056111"/>
            <a:ext cx="2412866" cy="803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84063A-FCF9-4F1D-BDDB-72FFCCA9AADD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9A2430-E848-47D7-878F-859606BFBFA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640" y="6458563"/>
            <a:ext cx="2413343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8358" y="6356351"/>
            <a:ext cx="2742486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0412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1"/>
            <a:ext cx="12192000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88952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640" y="6473952"/>
            <a:ext cx="3860800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4792" y="1709928"/>
            <a:ext cx="9582912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88952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4792" y="4589463"/>
            <a:ext cx="958265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178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345" y="6329604"/>
            <a:ext cx="118872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1990" y="4087549"/>
            <a:ext cx="347589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179575"/>
            <a:ext cx="11073384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640" y="1591056"/>
            <a:ext cx="11073384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640" y="274320"/>
            <a:ext cx="11073384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354" y="423406"/>
            <a:ext cx="200587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784" y="914400"/>
            <a:ext cx="11073384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784" y="1591056"/>
            <a:ext cx="11064240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image" Target="../media/image23.png"/><Relationship Id="rId26" Type="http://schemas.openxmlformats.org/officeDocument/2006/relationships/image" Target="../media/image26.jpe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93"/>
            <a:ext cx="12190415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640" y="6473952"/>
            <a:ext cx="2413343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48699" y="6395714"/>
            <a:ext cx="443301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48699" y="6389258"/>
            <a:ext cx="450345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mtClean="0"/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4982" y="5505441"/>
            <a:ext cx="1330737" cy="443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2.xml"/><Relationship Id="rId7" Type="http://schemas.openxmlformats.org/officeDocument/2006/relationships/image" Target="../media/image45.png"/><Relationship Id="rId6" Type="http://schemas.openxmlformats.org/officeDocument/2006/relationships/hyperlink" Target="https://tva1.sinaimg.cn/large/e6c9d24ely1h0ds5xsqzzj20ut0t4jvu.jpg" TargetMode="External"/><Relationship Id="rId5" Type="http://schemas.openxmlformats.org/officeDocument/2006/relationships/hyperlink" Target="https://wiki.mbalib.com/wiki/&#20225;&#19994;&#20915;&#31574;" TargetMode="External"/><Relationship Id="rId4" Type="http://schemas.openxmlformats.org/officeDocument/2006/relationships/hyperlink" Target="http://www.daoke360.com:10009/index.html" TargetMode="External"/><Relationship Id="rId3" Type="http://schemas.openxmlformats.org/officeDocument/2006/relationships/hyperlink" Target="https://www.taobao.com/" TargetMode="External"/><Relationship Id="rId2" Type="http://schemas.openxmlformats.org/officeDocument/2006/relationships/hyperlink" Target="https://music.163.com/#" TargetMode="External"/><Relationship Id="rId1" Type="http://schemas.openxmlformats.org/officeDocument/2006/relationships/hyperlink" Target="https://news.ifeng.com/c/special/7uLj4F83Cq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3.xml"/><Relationship Id="rId2" Type="http://schemas.openxmlformats.org/officeDocument/2006/relationships/image" Target="../media/image47.png"/><Relationship Id="rId1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4.xml"/><Relationship Id="rId2" Type="http://schemas.openxmlformats.org/officeDocument/2006/relationships/image" Target="../media/image48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5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6.xml"/><Relationship Id="rId2" Type="http://schemas.openxmlformats.org/officeDocument/2006/relationships/hyperlink" Target="https://www.bilibili.com/video/BV12t411378F/" TargetMode="External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7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8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4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9.xml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5.xml"/><Relationship Id="rId2" Type="http://schemas.openxmlformats.org/officeDocument/2006/relationships/tags" Target="../tags/tag10.xml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5.xml"/><Relationship Id="rId6" Type="http://schemas.openxmlformats.org/officeDocument/2006/relationships/tags" Target="../tags/tag1.xml"/><Relationship Id="rId5" Type="http://schemas.openxmlformats.org/officeDocument/2006/relationships/image" Target="../media/image37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36.png"/><Relationship Id="rId1" Type="http://schemas.openxmlformats.org/officeDocument/2006/relationships/hyperlink" Target="https://www.bilibili.com/video/BV1wr4y1y7nx?spm_id_from=333.337.search-card.all.clic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5.xml"/><Relationship Id="rId6" Type="http://schemas.openxmlformats.org/officeDocument/2006/relationships/hyperlink" Target="https://trends.google.com/trends/?geo=US" TargetMode="External"/><Relationship Id="rId5" Type="http://schemas.openxmlformats.org/officeDocument/2006/relationships/image" Target="../media/image40.png"/><Relationship Id="rId4" Type="http://schemas.openxmlformats.org/officeDocument/2006/relationships/hyperlink" Target="https://tgi.qq.com/" TargetMode="External"/><Relationship Id="rId3" Type="http://schemas.openxmlformats.org/officeDocument/2006/relationships/image" Target="../media/image39.png"/><Relationship Id="rId2" Type="http://schemas.openxmlformats.org/officeDocument/2006/relationships/hyperlink" Target="https://index.baidu.com/v2/index.html#/" TargetMode="External"/><Relationship Id="rId1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1.png"/><Relationship Id="rId3" Type="http://schemas.openxmlformats.org/officeDocument/2006/relationships/hyperlink" Target="https://help.aliyun.com/document_detail/157207.html&#13;" TargetMode="External"/><Relationship Id="rId2" Type="http://schemas.openxmlformats.org/officeDocument/2006/relationships/hyperlink" Target="http://chinadatatrading.com/datacustom.html" TargetMode="External"/><Relationship Id="rId1" Type="http://schemas.openxmlformats.org/officeDocument/2006/relationships/hyperlink" Target="https://www.chinadep.com/#/home" TargetMode="Externa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5.xml"/><Relationship Id="rId4" Type="http://schemas.openxmlformats.org/officeDocument/2006/relationships/image" Target="../media/image42.jpeg"/><Relationship Id="rId3" Type="http://schemas.openxmlformats.org/officeDocument/2006/relationships/hyperlink" Target="https://data.un.org/" TargetMode="External"/><Relationship Id="rId2" Type="http://schemas.openxmlformats.org/officeDocument/2006/relationships/hyperlink" Target="https://data.worldbank.org.cn/" TargetMode="External"/><Relationship Id="rId1" Type="http://schemas.openxmlformats.org/officeDocument/2006/relationships/hyperlink" Target="https://data.stats.gov.cn/" TargetMode="Externa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43.png"/><Relationship Id="rId2" Type="http://schemas.openxmlformats.org/officeDocument/2006/relationships/hyperlink" Target="https://www.accenture.com/cn-zh" TargetMode="External"/><Relationship Id="rId1" Type="http://schemas.openxmlformats.org/officeDocument/2006/relationships/hyperlink" Target="https://www.mckinsey.com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/>
          <p:nvPr/>
        </p:nvSpPr>
        <p:spPr bwMode="gray">
          <a:xfrm>
            <a:off x="548640" y="2629535"/>
            <a:ext cx="8725535" cy="1000760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pPr>
              <a:lnSpc>
                <a:spcPts val="6400"/>
              </a:lnSpc>
            </a:pPr>
            <a:r>
              <a:rPr lang="zh-CN" altLang="en-US" sz="5400" b="1" dirty="0">
                <a:ea typeface="微软雅黑" panose="020B0503020204020204" pitchFamily="34" charset="-122"/>
              </a:rPr>
              <a:t>互联网数据采集</a:t>
            </a:r>
            <a:r>
              <a:rPr altLang="zh-CN" sz="5400" b="1" dirty="0">
                <a:ea typeface="微软雅黑" panose="020B0503020204020204" pitchFamily="34" charset="-122"/>
              </a:rPr>
              <a:t>-</a:t>
            </a:r>
            <a:r>
              <a:rPr lang="zh-CN" altLang="en-US" sz="5400" b="1" dirty="0">
                <a:ea typeface="微软雅黑" panose="020B0503020204020204" pitchFamily="34" charset="-122"/>
              </a:rPr>
              <a:t>数据</a:t>
            </a:r>
            <a:endParaRPr lang="zh-CN" altLang="en-US" sz="5400" b="1" dirty="0">
              <a:ea typeface="微软雅黑" panose="020B0503020204020204" pitchFamily="34" charset="-122"/>
            </a:endParaRPr>
          </a:p>
        </p:txBody>
      </p:sp>
      <p:sp>
        <p:nvSpPr>
          <p:cNvPr id="9" name="Subtitle 4"/>
          <p:cNvSpPr txBox="1"/>
          <p:nvPr/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Clr>
                <a:schemeClr val="tx2"/>
              </a:buClr>
              <a:buFont typeface="Wingdings" panose="05000000000000000000" pitchFamily="2" charset="2"/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219200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18281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437765" indent="0" algn="ctr" defTabSz="1219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0473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5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6165" indent="0" algn="ctr" defTabSz="1219200" rtl="0" eaLnBrk="1" latinLnBrk="0" hangingPunct="1">
              <a:spcBef>
                <a:spcPct val="20000"/>
              </a:spcBef>
              <a:buFont typeface="Arial" panose="020B0604020202090204" pitchFamily="34" charset="0"/>
              <a:buNone/>
              <a:defRPr sz="2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solidFill>
                <a:schemeClr val="bg1">
                  <a:lumMod val="75000"/>
                </a:schemeClr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数据从哪里来？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大数据时代，我们的数据从哪里来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530" y="1846580"/>
            <a:ext cx="31045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途径5：爬取网络数据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360" y="2954020"/>
            <a:ext cx="606869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如果需要的数据市场上没有，或者不愿意购买，可以选择招/做一名数据采集工程师，自己动手去爬去数据。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但凡在互联网上看到的数据都可以把它采集下来。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5180" y="2796540"/>
            <a:ext cx="3871595" cy="246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1476909" y="279987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数据从哪里来？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476909" y="1574359"/>
            <a:ext cx="4507139" cy="8984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什么是数据？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数据是如何存储的？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635867" y="306490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1476909" y="4066061"/>
            <a:ext cx="4507139" cy="893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数据到哪里去？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1635867" y="428537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"/>
          <a:stretch>
            <a:fillRect/>
          </a:stretch>
        </p:blipFill>
        <p:spPr>
          <a:xfrm>
            <a:off x="6141085" y="1220470"/>
            <a:ext cx="4875530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数据到哪里去（数据的作用）？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215" y="1523365"/>
            <a:ext cx="6066790" cy="489267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凤凰网疫情实时动态：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1" action="ppaction://hlinkfile"/>
              </a:rPr>
              <a:t>https://news.ifeng.com/c/special/7uLj4F83Cqm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1" action="ppaction://hlinkfile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网易云音乐个性推荐：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2" action="ppaction://hlinkfile"/>
              </a:rPr>
              <a:t>https://music.163.com/#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2" action="ppaction://hlinkfile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淘宝推荐系统：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3" action="ppaction://hlinkfile"/>
              </a:rPr>
              <a:t>https://www.taobao.com/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  <a:hlinkClick r:id="rId3" action="ppaction://hlinkfile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人群画像的制定：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4"/>
              </a:rPr>
              <a:t>http://www.daoke360.com:10009/index.html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5" action="ppaction://hlinkfile"/>
              </a:rPr>
              <a:t>企业决策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  <a:hlinkClick r:id="rId6" action="ppaction://hlinkfile"/>
              </a:rPr>
              <a:t>https://tva1.sinaimg.cn/large/e6c9d24ely1h0ds5xsqzzj20ut0t4jvu.jpg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185" y="1828800"/>
            <a:ext cx="5704205" cy="36607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1476909" y="279987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数据从哪里来？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476909" y="1574359"/>
            <a:ext cx="4507139" cy="8984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什么是数据？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数据是如何存储的？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635867" y="306490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1476909" y="406606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数据到哪里去？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1635867" y="428537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07"/>
          <a:stretch>
            <a:fillRect/>
          </a:stretch>
        </p:blipFill>
        <p:spPr>
          <a:xfrm>
            <a:off x="6141085" y="1220470"/>
            <a:ext cx="4874895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数据存储</a:t>
            </a:r>
            <a:r>
              <a:rPr altLang="zh-CN">
                <a:ea typeface="微软雅黑" panose="020B0503020204020204" pitchFamily="34" charset="-122"/>
              </a:rPr>
              <a:t>  -- </a:t>
            </a:r>
            <a:r>
              <a:rPr lang="zh-CN" altLang="en-US">
                <a:ea typeface="微软雅黑" panose="020B0503020204020204" pitchFamily="34" charset="-122"/>
              </a:rPr>
              <a:t>图片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72110" y="210312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1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180" y="1913890"/>
            <a:ext cx="4789170" cy="34588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385" y="1802130"/>
            <a:ext cx="3969385" cy="3711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图片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72110" y="210312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1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180" y="1913890"/>
            <a:ext cx="4789170" cy="3458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775" y="1913890"/>
            <a:ext cx="4789170" cy="3413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音频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372110" y="210312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2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235" y="1437640"/>
            <a:ext cx="6442075" cy="4521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805" y="1545590"/>
            <a:ext cx="7604760" cy="43059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视频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2412365" y="1778635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3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3780" y="1778635"/>
            <a:ext cx="5796280" cy="37960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13055" y="3802380"/>
            <a:ext cx="58007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王者荣耀创世CG.mp4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https://www.bilibili.com/video/BV12t411378F/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文本文件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400685" y="215646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4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2806"/>
          <a:stretch>
            <a:fillRect/>
          </a:stretch>
        </p:blipFill>
        <p:spPr>
          <a:xfrm>
            <a:off x="1989455" y="1711960"/>
            <a:ext cx="5384165" cy="3848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1440180"/>
            <a:ext cx="7101205" cy="45364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5640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数据库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400685" y="215646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5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7430" y="1609090"/>
            <a:ext cx="5565140" cy="417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61820" y="1976755"/>
            <a:ext cx="350964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什么是数据库？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每个人家里都会有冰箱，冰箱是用来干什么的？冰箱是用来存放食物的地方。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同样的，数据库是用来存放数据的地方。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280" y="1802130"/>
            <a:ext cx="6631940" cy="3300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"/>
          <a:stretch>
            <a:fillRect/>
          </a:stretch>
        </p:blipFill>
        <p:spPr>
          <a:xfrm>
            <a:off x="6141085" y="1236345"/>
            <a:ext cx="4874895" cy="366204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1476909" y="279987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数据从哪里来？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476909" y="1574359"/>
            <a:ext cx="4507139" cy="8984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什么是数据？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数据是如何存储的？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635867" y="306490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1458494" y="406606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数据到哪里去？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1635867" y="428537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5640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数据库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400685" y="215646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5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8310" y="2160905"/>
            <a:ext cx="5248910" cy="2766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72945" y="1611630"/>
            <a:ext cx="35096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问：我的数据就存放在自己电脑的excel表里就可以了，为什么还要搞个数据库呢？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41195" y="2825750"/>
            <a:ext cx="4067810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答：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excel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就类似一个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移动硬盘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，你用的同时，别人就没办法使用。数据库就类似一个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网络云盘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，可以多人同时使用。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excel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这个“硬盘”容量有限，能存储的数据量较小，而数据库这个“网络云盘”拥有的空间非常大，可以存储大量数据。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5640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  <a:sym typeface="+mn-ea"/>
              </a:rPr>
              <a:t>数据存储</a:t>
            </a:r>
            <a:r>
              <a:rPr altLang="zh-CN">
                <a:ea typeface="微软雅黑" panose="020B0503020204020204" pitchFamily="34" charset="-122"/>
                <a:sym typeface="+mn-ea"/>
              </a:rPr>
              <a:t>  -- </a:t>
            </a:r>
            <a:r>
              <a:rPr altLang="zh-CN">
                <a:ea typeface="微软雅黑" panose="020B0503020204020204" pitchFamily="34" charset="-122"/>
              </a:rPr>
              <a:t> </a:t>
            </a:r>
            <a:r>
              <a:rPr lang="zh-CN" altLang="en-US">
                <a:ea typeface="微软雅黑" panose="020B0503020204020204" pitchFamily="34" charset="-122"/>
              </a:rPr>
              <a:t>数据仓库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>
            <a:off x="400685" y="2156460"/>
            <a:ext cx="1346200" cy="127063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p>
            <a:pPr algn="ctr"/>
            <a:r>
              <a:rPr lang="en-US" altLang="zh-CN" sz="4800" dirty="0">
                <a:latin typeface="Arial" panose="020B0604020202090204" pitchFamily="34" charset="0"/>
                <a:ea typeface="微软雅黑" panose="020B0503020204020204" pitchFamily="34" charset="-122"/>
              </a:rPr>
              <a:t>6</a:t>
            </a:r>
            <a:endParaRPr lang="en-US" altLang="zh-CN" sz="4800" dirty="0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38375" y="2156460"/>
            <a:ext cx="406781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数据仓库：是数据库概念的升级。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从逻辑上理解，数据库和数据仓库没有区别，都是通过数据库软件实现存放数据的地方；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从数据量来说，数据仓库要比数据库更庞大。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数据仓库主要用于数据挖掘和数据分析，辅助领导做决策；</a:t>
            </a:r>
            <a:endParaRPr lang="zh-CN" altLang="en-US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4010" y="1560195"/>
            <a:ext cx="5143500" cy="38576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1476909" y="279987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数据从哪里来？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476909" y="1574359"/>
            <a:ext cx="4507139" cy="898444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什么是数据？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数据是如何存储的？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635867" y="306490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1476909" y="406606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数据到哪里去？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1635867" y="428537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"/>
          <a:stretch>
            <a:fillRect/>
          </a:stretch>
        </p:blipFill>
        <p:spPr>
          <a:xfrm>
            <a:off x="6141085" y="1220470"/>
            <a:ext cx="4875530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2"/>
          <p:cNvSpPr txBox="1"/>
          <p:nvPr/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zh-CN" altLang="en-US">
                <a:ea typeface="微软雅黑" panose="020B0503020204020204" pitchFamily="34" charset="-122"/>
              </a:rPr>
              <a:t>什么是数据？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1021656"/>
            <a:ext cx="12188825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-7496" y="6183189"/>
            <a:ext cx="11764067" cy="19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8640" y="3468370"/>
            <a:ext cx="5481955" cy="15684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20000"/>
              </a:lnSpc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   数据的含义十分广泛，不仅仅指的是数字，还包括语音、图像、图形、动画、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  <a:hlinkClick r:id="rId1" action="ppaction://hlinkfile"/>
              </a:rPr>
              <a:t>视频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、音频等多种表现形式！我们已经进入了大数据时代，可以说在我们的身边，数据是无所不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00" y="1874520"/>
            <a:ext cx="4789170" cy="34588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3260" y="2229485"/>
            <a:ext cx="39928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我们先来欣赏一首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当下流行</a:t>
            </a: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歌曲：</a:t>
            </a:r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  <a:p>
            <a:pPr algn="l"/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孤勇者 </a:t>
            </a:r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- </a:t>
            </a:r>
            <a:r>
              <a:rPr lang="zh-CN" altLang="en-US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陈奕迅</a:t>
            </a:r>
            <a:endParaRPr lang="en-US" altLang="zh-CN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6" name="孤勇者-陈奕迅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1890" y="267335"/>
            <a:ext cx="535305" cy="5353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56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2" grpId="0"/>
      <p:bldP spid="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377315" y="1220470"/>
            <a:ext cx="100965" cy="5005070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377334" y="1220262"/>
            <a:ext cx="4606714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1476909" y="2799871"/>
            <a:ext cx="4507139" cy="893318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数据从哪里来？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476909" y="1574359"/>
            <a:ext cx="4507139" cy="898444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什么是数据？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5" name="文本框 19"/>
          <p:cNvSpPr txBox="1"/>
          <p:nvPr/>
        </p:nvSpPr>
        <p:spPr>
          <a:xfrm>
            <a:off x="1478178" y="5332190"/>
            <a:ext cx="953906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数据是如何存储的？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635867" y="1769016"/>
            <a:ext cx="432181" cy="493592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618027" y="4882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KSO_Shape"/>
          <p:cNvSpPr/>
          <p:nvPr/>
        </p:nvSpPr>
        <p:spPr bwMode="auto">
          <a:xfrm>
            <a:off x="1635867" y="306490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19"/>
          <p:cNvSpPr txBox="1"/>
          <p:nvPr/>
        </p:nvSpPr>
        <p:spPr>
          <a:xfrm>
            <a:off x="1476909" y="4066061"/>
            <a:ext cx="4507139" cy="893318"/>
          </a:xfrm>
          <a:prstGeom prst="rect">
            <a:avLst/>
          </a:prstGeom>
          <a:solidFill>
            <a:schemeClr val="tx2"/>
          </a:solidFill>
        </p:spPr>
        <p:txBody>
          <a:bodyPr wrap="square" rtlCol="0" anchor="ctr">
            <a:no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</a:rPr>
              <a:t>      数据到哪里去？</a:t>
            </a:r>
            <a:endParaRPr lang="zh-CN" altLang="en-US" sz="2800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4" name="KSO_Shape"/>
          <p:cNvSpPr/>
          <p:nvPr/>
        </p:nvSpPr>
        <p:spPr bwMode="auto">
          <a:xfrm>
            <a:off x="1635867" y="4285379"/>
            <a:ext cx="376799" cy="378803"/>
          </a:xfrm>
          <a:custGeom>
            <a:avLst/>
            <a:gdLst>
              <a:gd name="T0" fmla="*/ 942322 w 3841"/>
              <a:gd name="T1" fmla="*/ 1696878 h 3861"/>
              <a:gd name="T2" fmla="*/ 612206 w 3841"/>
              <a:gd name="T3" fmla="*/ 1630196 h 3861"/>
              <a:gd name="T4" fmla="*/ 0 w 3841"/>
              <a:gd name="T5" fmla="*/ 1797599 h 3861"/>
              <a:gd name="T6" fmla="*/ 282090 w 3841"/>
              <a:gd name="T7" fmla="*/ 1380724 h 3861"/>
              <a:gd name="T8" fmla="*/ 93719 w 3841"/>
              <a:gd name="T9" fmla="*/ 848206 h 3861"/>
              <a:gd name="T10" fmla="*/ 942322 w 3841"/>
              <a:gd name="T11" fmla="*/ 0 h 3861"/>
              <a:gd name="T12" fmla="*/ 1790924 w 3841"/>
              <a:gd name="T13" fmla="*/ 848206 h 3861"/>
              <a:gd name="T14" fmla="*/ 942322 w 3841"/>
              <a:gd name="T15" fmla="*/ 1696878 h 3861"/>
              <a:gd name="T16" fmla="*/ 682146 w 3841"/>
              <a:gd name="T17" fmla="*/ 1245496 h 3861"/>
              <a:gd name="T18" fmla="*/ 803375 w 3841"/>
              <a:gd name="T19" fmla="*/ 1371398 h 3861"/>
              <a:gd name="T20" fmla="*/ 956776 w 3841"/>
              <a:gd name="T21" fmla="*/ 1221248 h 3861"/>
              <a:gd name="T22" fmla="*/ 830884 w 3841"/>
              <a:gd name="T23" fmla="*/ 1092082 h 3861"/>
              <a:gd name="T24" fmla="*/ 682146 w 3841"/>
              <a:gd name="T25" fmla="*/ 1245496 h 3861"/>
              <a:gd name="T26" fmla="*/ 988948 w 3841"/>
              <a:gd name="T27" fmla="*/ 301698 h 3861"/>
              <a:gd name="T28" fmla="*/ 729705 w 3841"/>
              <a:gd name="T29" fmla="*/ 367913 h 3861"/>
              <a:gd name="T30" fmla="*/ 758613 w 3841"/>
              <a:gd name="T31" fmla="*/ 522726 h 3861"/>
              <a:gd name="T32" fmla="*/ 926002 w 3841"/>
              <a:gd name="T33" fmla="*/ 479826 h 3861"/>
              <a:gd name="T34" fmla="*/ 1015059 w 3841"/>
              <a:gd name="T35" fmla="*/ 553502 h 3861"/>
              <a:gd name="T36" fmla="*/ 892431 w 3841"/>
              <a:gd name="T37" fmla="*/ 723703 h 3861"/>
              <a:gd name="T38" fmla="*/ 752552 w 3841"/>
              <a:gd name="T39" fmla="*/ 978771 h 3861"/>
              <a:gd name="T40" fmla="*/ 747889 w 3841"/>
              <a:gd name="T41" fmla="*/ 1018406 h 3861"/>
              <a:gd name="T42" fmla="*/ 962837 w 3841"/>
              <a:gd name="T43" fmla="*/ 1018406 h 3861"/>
              <a:gd name="T44" fmla="*/ 970298 w 3841"/>
              <a:gd name="T45" fmla="*/ 981568 h 3861"/>
              <a:gd name="T46" fmla="*/ 1074741 w 3841"/>
              <a:gd name="T47" fmla="*/ 800643 h 3861"/>
              <a:gd name="T48" fmla="*/ 1242130 w 3841"/>
              <a:gd name="T49" fmla="*/ 510602 h 3861"/>
              <a:gd name="T50" fmla="*/ 988948 w 3841"/>
              <a:gd name="T51" fmla="*/ 301698 h 3861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841" h="3861">
                <a:moveTo>
                  <a:pt x="2021" y="3639"/>
                </a:moveTo>
                <a:cubicBezTo>
                  <a:pt x="1770" y="3639"/>
                  <a:pt x="1531" y="3588"/>
                  <a:pt x="1313" y="3496"/>
                </a:cubicBezTo>
                <a:cubicBezTo>
                  <a:pt x="830" y="3861"/>
                  <a:pt x="0" y="3855"/>
                  <a:pt x="0" y="3855"/>
                </a:cubicBezTo>
                <a:cubicBezTo>
                  <a:pt x="0" y="3855"/>
                  <a:pt x="417" y="3566"/>
                  <a:pt x="605" y="2961"/>
                </a:cubicBezTo>
                <a:cubicBezTo>
                  <a:pt x="352" y="2648"/>
                  <a:pt x="201" y="2252"/>
                  <a:pt x="201" y="1819"/>
                </a:cubicBezTo>
                <a:cubicBezTo>
                  <a:pt x="201" y="814"/>
                  <a:pt x="1016" y="0"/>
                  <a:pt x="2021" y="0"/>
                </a:cubicBezTo>
                <a:cubicBezTo>
                  <a:pt x="3026" y="0"/>
                  <a:pt x="3841" y="814"/>
                  <a:pt x="3841" y="1819"/>
                </a:cubicBezTo>
                <a:cubicBezTo>
                  <a:pt x="3841" y="2824"/>
                  <a:pt x="3026" y="3639"/>
                  <a:pt x="2021" y="3639"/>
                </a:cubicBezTo>
                <a:close/>
                <a:moveTo>
                  <a:pt x="1463" y="2671"/>
                </a:moveTo>
                <a:cubicBezTo>
                  <a:pt x="1463" y="2826"/>
                  <a:pt x="1568" y="2941"/>
                  <a:pt x="1723" y="2941"/>
                </a:cubicBezTo>
                <a:cubicBezTo>
                  <a:pt x="1917" y="2941"/>
                  <a:pt x="2052" y="2806"/>
                  <a:pt x="2052" y="2619"/>
                </a:cubicBezTo>
                <a:cubicBezTo>
                  <a:pt x="2052" y="2457"/>
                  <a:pt x="1940" y="2342"/>
                  <a:pt x="1782" y="2342"/>
                </a:cubicBezTo>
                <a:cubicBezTo>
                  <a:pt x="1595" y="2342"/>
                  <a:pt x="1463" y="2497"/>
                  <a:pt x="1463" y="2671"/>
                </a:cubicBezTo>
                <a:close/>
                <a:moveTo>
                  <a:pt x="2121" y="647"/>
                </a:moveTo>
                <a:cubicBezTo>
                  <a:pt x="1874" y="647"/>
                  <a:pt x="1687" y="716"/>
                  <a:pt x="1565" y="789"/>
                </a:cubicBezTo>
                <a:cubicBezTo>
                  <a:pt x="1627" y="1121"/>
                  <a:pt x="1627" y="1121"/>
                  <a:pt x="1627" y="1121"/>
                </a:cubicBezTo>
                <a:cubicBezTo>
                  <a:pt x="1720" y="1065"/>
                  <a:pt x="1838" y="1029"/>
                  <a:pt x="1986" y="1029"/>
                </a:cubicBezTo>
                <a:cubicBezTo>
                  <a:pt x="2134" y="1032"/>
                  <a:pt x="2177" y="1101"/>
                  <a:pt x="2177" y="1187"/>
                </a:cubicBezTo>
                <a:cubicBezTo>
                  <a:pt x="2177" y="1302"/>
                  <a:pt x="2042" y="1414"/>
                  <a:pt x="1914" y="1552"/>
                </a:cubicBezTo>
                <a:cubicBezTo>
                  <a:pt x="1729" y="1747"/>
                  <a:pt x="1641" y="1921"/>
                  <a:pt x="1614" y="2099"/>
                </a:cubicBezTo>
                <a:cubicBezTo>
                  <a:pt x="1611" y="2125"/>
                  <a:pt x="1608" y="2155"/>
                  <a:pt x="1604" y="2184"/>
                </a:cubicBezTo>
                <a:cubicBezTo>
                  <a:pt x="2065" y="2184"/>
                  <a:pt x="2065" y="2184"/>
                  <a:pt x="2065" y="2184"/>
                </a:cubicBezTo>
                <a:cubicBezTo>
                  <a:pt x="2072" y="2155"/>
                  <a:pt x="2075" y="2128"/>
                  <a:pt x="2081" y="2105"/>
                </a:cubicBezTo>
                <a:cubicBezTo>
                  <a:pt x="2111" y="1957"/>
                  <a:pt x="2177" y="1845"/>
                  <a:pt x="2305" y="1717"/>
                </a:cubicBezTo>
                <a:cubicBezTo>
                  <a:pt x="2490" y="1526"/>
                  <a:pt x="2664" y="1358"/>
                  <a:pt x="2664" y="1095"/>
                </a:cubicBezTo>
                <a:cubicBezTo>
                  <a:pt x="2664" y="825"/>
                  <a:pt x="2437" y="647"/>
                  <a:pt x="2121" y="6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KSO_Shape"/>
          <p:cNvSpPr/>
          <p:nvPr/>
        </p:nvSpPr>
        <p:spPr bwMode="auto">
          <a:xfrm>
            <a:off x="1649777" y="5517951"/>
            <a:ext cx="450021" cy="449405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2"/>
          <a:stretch>
            <a:fillRect/>
          </a:stretch>
        </p:blipFill>
        <p:spPr>
          <a:xfrm>
            <a:off x="6141085" y="1220470"/>
            <a:ext cx="4875530" cy="3738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数据从哪里来？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大数据时代，我们的数据从哪里来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530" y="1846580"/>
            <a:ext cx="3409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途径1：企业产生的数据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5" name="图片 14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" y="2538730"/>
            <a:ext cx="3406775" cy="28943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65300" y="56648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 action="ppaction://hlinkfile"/>
              </a:rPr>
              <a:t>百度指数</a:t>
            </a:r>
            <a:endParaRPr lang="zh-CN" altLang="en-US" sz="18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" name="图片 1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155" y="2538730"/>
            <a:ext cx="3650615" cy="289306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367520" y="566483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4" action="ppaction://hlinkfile"/>
              </a:rPr>
              <a:t>腾讯企鹅指数</a:t>
            </a:r>
            <a:endParaRPr lang="zh-CN" altLang="en-US" sz="18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745" y="2673350"/>
            <a:ext cx="3736975" cy="2418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543550" y="56648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800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6" action="ppaction://hlinkfile"/>
              </a:rPr>
              <a:t>谷歌趋势</a:t>
            </a:r>
            <a:endParaRPr lang="zh-CN" altLang="en-US" sz="1800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数据从哪里来？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大数据时代，我们的数据从哪里来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530" y="1846580"/>
            <a:ext cx="40189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途径2：从数据平台购买数据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8640" y="2727960"/>
            <a:ext cx="606869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上海数据交易所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https://www.chinadep.com/#/home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东湖大数据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/>
              </a:rPr>
              <a:t>http://chinadatatrading.com/datacustom.html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Ping++：百万级交易量的大数据平台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" action="ppaction://hlinkfile"/>
              </a:rPr>
              <a:t>https://help.aliyun.com/document_detail/157207.html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855" y="1973580"/>
            <a:ext cx="5203825" cy="367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数据从哪里来？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大数据时代，我们的数据从哪里来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530" y="1846580"/>
            <a:ext cx="41490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途径3：政府/机构公开的数据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7495" y="2501900"/>
            <a:ext cx="606869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国家统计局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https://data.stats.gov.cn/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世界银行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 action="ppaction://hlinkfile"/>
              </a:rPr>
              <a:t>data.worldbank.org.cn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联合国数据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3" action="ppaction://hlinkfile"/>
              </a:rPr>
              <a:t>https://data.un.org/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65" y="2643505"/>
            <a:ext cx="4025265" cy="299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数据从哪里来？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/>
          <p:nvPr/>
        </p:nvSpPr>
        <p:spPr>
          <a:xfrm>
            <a:off x="208915" y="1154430"/>
            <a:ext cx="11624945" cy="545655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x</a:t>
            </a:r>
            <a:r>
              <a:rPr lang="zh-CN" alt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百度指数</a:t>
            </a: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208915" y="1154430"/>
            <a:ext cx="5965190" cy="4603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cs typeface="Arial" panose="020B0604020202090204" pitchFamily="34" charset="0"/>
                <a:sym typeface="+mn-ea"/>
              </a:rPr>
              <a:t>大数据时代，我们的数据从哪里来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3530" y="1846580"/>
            <a:ext cx="3714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途径4：数据管理咨询公司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8640" y="2538730"/>
            <a:ext cx="606869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麦肯锡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https://www.mckinsey.com.cn/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埃森哲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2" action="ppaction://hlinkfile"/>
              </a:rPr>
              <a:t>https://www.accenture.com/cn-zh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艾瑞咨询</a:t>
            </a:r>
            <a:endParaRPr lang="zh-CN" altLang="en-US" dirty="0" err="1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buClrTx/>
              <a:buSzTx/>
              <a:buFontTx/>
            </a:pPr>
            <a:r>
              <a:rPr lang="zh-CN" altLang="en-US" u="sng" dirty="0" err="1" smtClean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http://www.iresearch.com.cn/</a:t>
            </a:r>
            <a:endParaRPr lang="zh-CN" altLang="en-US" u="sng" dirty="0" err="1" smtClean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680" y="1604010"/>
            <a:ext cx="5581650" cy="4914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10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2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3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4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5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6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7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8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ags/tag9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60615182337"/>
  <p:tag name="MH_LIBRARY" val="GRAPHIC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90204" pitchFamily="34" charset="0"/>
            <a:cs typeface="Arial" panose="020B060402020209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1731</Words>
  <Application>WPS 演示</Application>
  <PresentationFormat>自定义</PresentationFormat>
  <Paragraphs>197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Arial</vt:lpstr>
      <vt:lpstr>方正书宋_GBK</vt:lpstr>
      <vt:lpstr>Wingdings</vt:lpstr>
      <vt:lpstr>Arial</vt:lpstr>
      <vt:lpstr>微软雅黑</vt:lpstr>
      <vt:lpstr>汉仪旗黑</vt:lpstr>
      <vt:lpstr>Calibri</vt:lpstr>
      <vt:lpstr>宋体</vt:lpstr>
      <vt:lpstr>宋体</vt:lpstr>
      <vt:lpstr>Arial Unicode MS</vt:lpstr>
      <vt:lpstr>Helvetica Neue</vt:lpstr>
      <vt:lpstr>汉仪书宋二KW</vt:lpstr>
      <vt:lpstr>黑体</vt:lpstr>
      <vt:lpstr>汉仪中黑KW</vt:lpstr>
      <vt:lpstr>Lenovo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数据从哪里来？</vt:lpstr>
      <vt:lpstr>数据从哪里来？</vt:lpstr>
      <vt:lpstr>数据从哪里来？</vt:lpstr>
      <vt:lpstr>数据从哪里来？</vt:lpstr>
      <vt:lpstr>数据从哪里来？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Weston</cp:lastModifiedBy>
  <cp:revision>360</cp:revision>
  <dcterms:created xsi:type="dcterms:W3CDTF">2022-03-24T03:46:37Z</dcterms:created>
  <dcterms:modified xsi:type="dcterms:W3CDTF">2022-03-24T03:46:37Z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2052-4.0.1.6533</vt:lpwstr>
  </property>
  <property fmtid="{D5CDD505-2E9C-101B-9397-08002B2CF9AE}" pid="3" name="ICV">
    <vt:lpwstr>DED6C87C08C04A94A2273E75DAE3EE0A</vt:lpwstr>
  </property>
</Properties>
</file>